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82" r:id="rId3"/>
    <p:sldId id="483" r:id="rId4"/>
    <p:sldId id="417" r:id="rId5"/>
    <p:sldId id="395" r:id="rId6"/>
    <p:sldId id="397" r:id="rId7"/>
    <p:sldId id="398" r:id="rId8"/>
    <p:sldId id="399" r:id="rId9"/>
    <p:sldId id="313" r:id="rId10"/>
    <p:sldId id="390" r:id="rId11"/>
    <p:sldId id="400" r:id="rId12"/>
    <p:sldId id="426" r:id="rId13"/>
    <p:sldId id="391" r:id="rId14"/>
    <p:sldId id="393" r:id="rId15"/>
    <p:sldId id="414" r:id="rId16"/>
    <p:sldId id="401" r:id="rId17"/>
    <p:sldId id="409" r:id="rId18"/>
    <p:sldId id="420" r:id="rId19"/>
    <p:sldId id="335" r:id="rId20"/>
    <p:sldId id="460" r:id="rId21"/>
    <p:sldId id="459" r:id="rId22"/>
    <p:sldId id="457" r:id="rId23"/>
    <p:sldId id="470" r:id="rId24"/>
    <p:sldId id="454" r:id="rId25"/>
    <p:sldId id="467" r:id="rId26"/>
    <p:sldId id="465" r:id="rId27"/>
    <p:sldId id="452" r:id="rId28"/>
    <p:sldId id="453" r:id="rId29"/>
    <p:sldId id="451" r:id="rId30"/>
    <p:sldId id="449" r:id="rId31"/>
    <p:sldId id="445" r:id="rId32"/>
    <p:sldId id="484" r:id="rId33"/>
    <p:sldId id="462" r:id="rId34"/>
    <p:sldId id="448" r:id="rId35"/>
    <p:sldId id="463" r:id="rId36"/>
    <p:sldId id="464" r:id="rId37"/>
    <p:sldId id="472" r:id="rId38"/>
    <p:sldId id="473" r:id="rId39"/>
    <p:sldId id="485" r:id="rId40"/>
    <p:sldId id="486" r:id="rId41"/>
    <p:sldId id="404" r:id="rId42"/>
    <p:sldId id="487" r:id="rId43"/>
    <p:sldId id="47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52" y="5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897432"/>
        <c:axId val="572900664"/>
      </c:lineChart>
      <c:catAx>
        <c:axId val="5728974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2900664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729006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2897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969272"/>
        <c:axId val="572972504"/>
      </c:lineChart>
      <c:catAx>
        <c:axId val="572969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2972504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5729725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2969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371288"/>
        <c:axId val="550374184"/>
      </c:scatterChart>
      <c:valAx>
        <c:axId val="550371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374184"/>
        <c:crosses val="autoZero"/>
        <c:crossBetween val="midCat"/>
      </c:valAx>
      <c:valAx>
        <c:axId val="550374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371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10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11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12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A284D406-0AC2-E840-8E76-AE46F0D2E09C}" type="datetime1">
              <a:rPr lang="en-US"/>
              <a:pPr>
                <a:defRPr/>
              </a:pPr>
              <a:t>10/2/11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0C02E54B-5104-B347-8458-4D822560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10/2/11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  <p:sldLayoutId id="2147483664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rcmlab.agron.iastate.edu/" TargetMode="External"/><Relationship Id="rId5" Type="http://schemas.openxmlformats.org/officeDocument/2006/relationships/hyperlink" Target="http://www.narccap.ucar.edu/" TargetMode="External"/><Relationship Id="rId6" Type="http://schemas.openxmlformats.org/officeDocument/2006/relationships/hyperlink" Target="http://climate.agron.iastat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818467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118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Discussing Climate Change with a Skeptical Iowa Public</a:t>
            </a:r>
            <a:endParaRPr lang="en-US" sz="4000" b="1" dirty="0" smtClean="0">
              <a:latin typeface="Times New Roman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86" y="5571067"/>
            <a:ext cx="1981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Sierra Club of Iowa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Iowa City, IA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October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1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833" y="2198700"/>
            <a:ext cx="1274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1.25 inches</a:t>
            </a:r>
            <a:endParaRPr lang="en-US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rot="21436559">
            <a:off x="4031540" y="2489166"/>
            <a:ext cx="5080530" cy="186317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990600" y="3565526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333067" y="2735263"/>
            <a:ext cx="49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2878" y="1996598"/>
            <a:ext cx="406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4" name="Oval 3"/>
          <p:cNvSpPr/>
          <p:nvPr/>
        </p:nvSpPr>
        <p:spPr>
          <a:xfrm>
            <a:off x="1062568" y="2674286"/>
            <a:ext cx="1820333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2200" y="1816100"/>
            <a:ext cx="3750733" cy="1638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2750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466" y="23049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247943">
            <a:off x="3121288" y="25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350%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0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9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2116667"/>
            <a:ext cx="4319300" cy="177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40917" y="1885925"/>
            <a:ext cx="334433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(</a:t>
            </a:r>
            <a:r>
              <a:rPr lang="en-US" b="1" dirty="0" smtClean="0">
                <a:solidFill>
                  <a:srgbClr val="3C4DE1"/>
                </a:solidFill>
              </a:rPr>
              <a:t>22% increase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(</a:t>
            </a:r>
            <a:r>
              <a:rPr lang="en-US" b="1" dirty="0" smtClean="0">
                <a:solidFill>
                  <a:srgbClr val="843400"/>
                </a:solidFill>
              </a:rPr>
              <a:t>13% decrease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5640917" y="1885925"/>
            <a:ext cx="334433" cy="2370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24700" y="2116667"/>
            <a:ext cx="4319300" cy="177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34"/>
            <a:ext cx="8229600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Has Farming Changed?</a:t>
            </a:r>
            <a:br>
              <a:rPr lang="en-US" dirty="0" smtClean="0"/>
            </a:br>
            <a:r>
              <a:rPr lang="en-US" dirty="0" smtClean="0"/>
              <a:t>1950-1970                       1990-2010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490257"/>
            <a:ext cx="4377266" cy="4089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sz="2000" dirty="0" smtClean="0"/>
              <a:t>Ground frozen all winter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Soil temps allow planting beginning ~May 10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Plant ~100-day corn</a:t>
            </a:r>
          </a:p>
          <a:p>
            <a:pPr marL="457200" indent="-457200">
              <a:buFontTx/>
              <a:buChar char="•"/>
            </a:pPr>
            <a:r>
              <a:rPr lang="en-US" sz="2000" dirty="0"/>
              <a:t>Plant density </a:t>
            </a:r>
            <a:r>
              <a:rPr lang="en-US" sz="2000" dirty="0" smtClean="0"/>
              <a:t>limited </a:t>
            </a:r>
            <a:r>
              <a:rPr lang="en-US" sz="2000" dirty="0"/>
              <a:t>by soil moisture </a:t>
            </a:r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Spring sub-soil moisture frequently below optimal amount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Draining pot holes is sufficient to prevent water-logged soils</a:t>
            </a:r>
          </a:p>
          <a:p>
            <a:pPr marL="0" indent="0"/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Culverts under county roads prevent ponding in flat areas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Spraying for humidity-favoring diseases is rare</a:t>
            </a:r>
          </a:p>
          <a:p>
            <a:pPr marL="457200" indent="-457200">
              <a:buFontTx/>
              <a:buChar char="•"/>
            </a:pPr>
            <a:endParaRPr lang="en-US" sz="2000" dirty="0" smtClean="0"/>
          </a:p>
          <a:p>
            <a:pPr marL="457200" indent="-457200">
              <a:buFontTx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490257"/>
            <a:ext cx="4495801" cy="4089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sz="2000" dirty="0" smtClean="0"/>
              <a:t>Occasional to frequent freeze-thaw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Soil temps allow planting beginning ~April 15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Plant ~110-day corn</a:t>
            </a:r>
          </a:p>
          <a:p>
            <a:pPr marL="457200" indent="-457200">
              <a:buFontTx/>
              <a:buChar char="•"/>
            </a:pPr>
            <a:r>
              <a:rPr lang="en-US" sz="2000" dirty="0"/>
              <a:t>Plant density determined by </a:t>
            </a:r>
            <a:r>
              <a:rPr lang="en-US" sz="2000" dirty="0" smtClean="0"/>
              <a:t>factors other than soil </a:t>
            </a:r>
            <a:r>
              <a:rPr lang="en-US" sz="2000" dirty="0"/>
              <a:t>moisture </a:t>
            </a:r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Spring soil moisture at field capacity</a:t>
            </a:r>
          </a:p>
          <a:p>
            <a:pPr marL="0" indent="0"/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Tile grids on sloped surfaces are needed to prevent water-logged soils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Culverts under county roads too small to move water in flat areas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Spraying for humidity-favoring diseases is frequent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34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1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Future Climate Change for Iowa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34"/>
            <a:ext cx="8229600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Has Community Planning Changed?</a:t>
            </a:r>
            <a:br>
              <a:rPr lang="en-US" dirty="0" smtClean="0"/>
            </a:br>
            <a:r>
              <a:rPr lang="en-US" dirty="0" smtClean="0"/>
              <a:t>1950-1970                       1990-2010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490257"/>
            <a:ext cx="4377266" cy="4089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sz="2000" dirty="0" smtClean="0"/>
              <a:t>Floods occur frequently  in spring from snow melt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Floods almost never occur in summer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Street flooding is rare</a:t>
            </a:r>
          </a:p>
          <a:p>
            <a:pPr marL="457200" indent="-457200">
              <a:buFontTx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arks along streams and rivers are rarely impacted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4-inch home roof gutters are sufficient to prevent water accumulation around foundations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Water accumulates in basements occasionally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Mold occurs in </a:t>
            </a:r>
            <a:r>
              <a:rPr lang="en-US" sz="2000" smtClean="0"/>
              <a:t>basements occasionally, </a:t>
            </a:r>
            <a:r>
              <a:rPr lang="en-US" sz="2000" dirty="0" smtClean="0"/>
              <a:t>dehumidifiers are occasionally used</a:t>
            </a:r>
          </a:p>
          <a:p>
            <a:pPr marL="457200" indent="-457200">
              <a:buFontTx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490257"/>
            <a:ext cx="4495801" cy="4089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•"/>
            </a:pPr>
            <a:r>
              <a:rPr lang="en-US" sz="2000" dirty="0" smtClean="0"/>
              <a:t>Spring floods are less frequent </a:t>
            </a:r>
          </a:p>
          <a:p>
            <a:pPr marL="0" indent="0"/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Summer floods are frequent with high monetary loss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Street flooding is common</a:t>
            </a:r>
          </a:p>
          <a:p>
            <a:pPr marL="457200" indent="-457200">
              <a:buFontTx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arks along streams and rivers frequently need restoration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4-inch home roof gutters frequently are overtopped, leading to water accumulation around foundations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Water accumulation in basements is frequent</a:t>
            </a:r>
          </a:p>
          <a:p>
            <a:pPr marL="457200" indent="-457200">
              <a:buFontTx/>
              <a:buChar char="•"/>
            </a:pPr>
            <a:r>
              <a:rPr lang="en-US" sz="2000" dirty="0" smtClean="0"/>
              <a:t>Mold in basements is frequent if dehumidifier not used</a:t>
            </a:r>
          </a:p>
        </p:txBody>
      </p:sp>
    </p:spTree>
    <p:extLst>
      <p:ext uri="{BB962C8B-B14F-4D97-AF65-F5344CB8AC3E}">
        <p14:creationId xmlns:p14="http://schemas.microsoft.com/office/powerpoint/2010/main" val="23335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142" y="2363057"/>
            <a:ext cx="746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best available science have to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8869" y="2426903"/>
            <a:ext cx="71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climate models, climate scientists overwhelmingly agree that the future will be more extreme than today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38157" y="2416372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My Opinion</a:t>
            </a:r>
            <a:endParaRPr lang="en-US" sz="44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696526">
            <a:off x="5526914" y="369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Prudent View of the Future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7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(near 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37789"/>
            <a:ext cx="7391400" cy="40134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 and early summer: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Continued challenges to early field work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More soil compaction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Delayed planting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frequent and higher-intensity extreme rain events: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Water-logged soils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Lack of oxygen to roots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ore ponding (rural roads are becoming levees)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Additional installation of  subsurface tile drainage is inundating downstream urban areas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L</a:t>
            </a:r>
            <a:r>
              <a:rPr lang="en-US" sz="1400" dirty="0" smtClean="0">
                <a:solidFill>
                  <a:srgbClr val="708F24"/>
                </a:solidFill>
              </a:rPr>
              <a:t>oss of nitrogen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daily average temperatures (due to higher night-time temperatures):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Differential acceleration of reproductive processes: pollination failure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During grain-filling periods leads to higher nighttime respiration and reduced grain weight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Loss of soil carbon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Increased humidity</a:t>
            </a:r>
            <a:r>
              <a:rPr lang="en-US" sz="2000" dirty="0" smtClean="0">
                <a:solidFill>
                  <a:srgbClr val="708F24"/>
                </a:solidFill>
              </a:rPr>
              <a:t>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More pressure from pests and pathogens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>
                <a:solidFill>
                  <a:srgbClr val="708F24"/>
                </a:solidFill>
              </a:rPr>
              <a:t>M</a:t>
            </a:r>
            <a:r>
              <a:rPr lang="en-US" sz="1400" dirty="0" smtClean="0">
                <a:solidFill>
                  <a:srgbClr val="708F24"/>
                </a:solidFill>
              </a:rPr>
              <a:t>ultiple stressors</a:t>
            </a:r>
            <a:endParaRPr lang="en-US" dirty="0">
              <a:solidFill>
                <a:srgbClr val="C2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1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Future Challenges to Adaptation in the US Midwest (long-term, occasional short-term):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83192"/>
            <a:ext cx="7391400" cy="2946675"/>
          </a:xfrm>
        </p:spPr>
        <p:txBody>
          <a:bodyPr>
            <a:normAutofit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Drought pattern from the west or south occasionally spills into Midwest:  </a:t>
            </a:r>
            <a:endParaRPr lang="en-US" sz="2000" dirty="0">
              <a:solidFill>
                <a:srgbClr val="708F24"/>
              </a:solidFill>
            </a:endParaRP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Underlying warming of the last 40 years caused by rise in CO</a:t>
            </a:r>
            <a:r>
              <a:rPr lang="en-US" sz="1400" baseline="-25000" dirty="0" smtClean="0">
                <a:solidFill>
                  <a:srgbClr val="708F24"/>
                </a:solidFill>
              </a:rPr>
              <a:t>2</a:t>
            </a:r>
            <a:r>
              <a:rPr lang="en-US" sz="1400" dirty="0" smtClean="0">
                <a:solidFill>
                  <a:srgbClr val="708F24"/>
                </a:solidFill>
              </a:rPr>
              <a:t> that has been buffered by high evaporative and transpiration cooling is unmasked 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High plant populations not sustainable on reduced moisture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Prairie fires</a:t>
            </a:r>
          </a:p>
          <a:p>
            <a:pPr lvl="2">
              <a:buFont typeface="Wingdings" pitchFamily="-112" charset="2"/>
              <a:buChar char=""/>
              <a:defRPr/>
            </a:pPr>
            <a:r>
              <a:rPr lang="en-US" sz="1400" dirty="0" smtClean="0">
                <a:solidFill>
                  <a:srgbClr val="708F24"/>
                </a:solidFill>
              </a:rPr>
              <a:t>Wind erosion of soils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Overwintering of pests and pathogens formerly not able to survive extreme cold temperatures </a:t>
            </a:r>
            <a:r>
              <a:rPr lang="en-US" sz="2000" dirty="0" smtClean="0">
                <a:solidFill>
                  <a:srgbClr val="708F2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7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adaptation for Iowa farmers and communities:</a:t>
            </a: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Climate trends of the recent past have low statistical significance.  Nevertheless, they have forced significant adaptation for Iowa farmers and communities:</a:t>
            </a:r>
          </a:p>
          <a:p>
            <a:pPr algn="ctr"/>
            <a:endParaRPr lang="en-US" sz="3200" b="1" dirty="0">
              <a:solidFill>
                <a:srgbClr val="0067AC"/>
              </a:solidFill>
            </a:endParaRPr>
          </a:p>
          <a:p>
            <a:pPr algn="ctr"/>
            <a:r>
              <a:rPr lang="en-US" sz="3200" b="1" dirty="0">
                <a:solidFill>
                  <a:srgbClr val="0067AC"/>
                </a:solidFill>
              </a:rPr>
              <a:t>Even climate trends of </a:t>
            </a:r>
            <a:r>
              <a:rPr lang="en-US" sz="3200" b="1" i="1" dirty="0">
                <a:solidFill>
                  <a:srgbClr val="FF0000"/>
                </a:solidFill>
              </a:rPr>
              <a:t>low statistical significance</a:t>
            </a:r>
            <a:r>
              <a:rPr lang="en-US" sz="3200" b="1" dirty="0">
                <a:solidFill>
                  <a:srgbClr val="0067AC"/>
                </a:solidFill>
              </a:rPr>
              <a:t> can have impacts of </a:t>
            </a:r>
            <a:r>
              <a:rPr lang="en-US" sz="3200" b="1" i="1" dirty="0">
                <a:solidFill>
                  <a:srgbClr val="FF0000"/>
                </a:solidFill>
              </a:rPr>
              <a:t>high </a:t>
            </a:r>
            <a:r>
              <a:rPr lang="en-US" sz="3200" b="1" i="1" dirty="0" smtClean="0">
                <a:solidFill>
                  <a:srgbClr val="FF0000"/>
                </a:solidFill>
              </a:rPr>
              <a:t>significance to Iowa agriculture and communities</a:t>
            </a:r>
            <a:endParaRPr lang="en-US" sz="3200" b="1" i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  <a:p>
            <a:pPr algn="ctr"/>
            <a:endParaRPr lang="en-US" sz="3200" b="1" dirty="0" smtClean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58" y="1896533"/>
            <a:ext cx="75614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Sustaining agricultural production without depleting natural resources will become increasingly difficult with increasing levels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5026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33" y="1641100"/>
            <a:ext cx="83650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7AC"/>
                </a:solidFill>
              </a:rPr>
              <a:t>Iowa Scientists are Engaged in Major Forthcoming National and International Reports on Climate Change</a:t>
            </a:r>
            <a:endParaRPr lang="en-US" sz="36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733" y="3726765"/>
            <a:ext cx="8483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</a:t>
            </a:r>
            <a:r>
              <a:rPr lang="en-US" dirty="0" err="1" smtClean="0"/>
              <a:t>Gutowski</a:t>
            </a:r>
            <a:r>
              <a:rPr lang="en-US" dirty="0" smtClean="0"/>
              <a:t>, ISU: </a:t>
            </a:r>
            <a:r>
              <a:rPr lang="en-US" dirty="0" smtClean="0"/>
              <a:t> </a:t>
            </a:r>
            <a:r>
              <a:rPr lang="en-US" dirty="0" smtClean="0"/>
              <a:t>Lead Author, </a:t>
            </a:r>
            <a:r>
              <a:rPr lang="en-US" dirty="0" smtClean="0"/>
              <a:t>Chapter 12 </a:t>
            </a:r>
            <a:r>
              <a:rPr lang="en-US" dirty="0"/>
              <a:t>(Long-term Climate Change: Projections, Commitments and Irreversibility) of the Working Group 1 report for the </a:t>
            </a:r>
            <a:r>
              <a:rPr lang="en-US" dirty="0" smtClean="0"/>
              <a:t>Fifth </a:t>
            </a:r>
            <a:r>
              <a:rPr lang="en-US" dirty="0" smtClean="0"/>
              <a:t>Assessment Report of the Intergovernmental Panel on Climate Change</a:t>
            </a:r>
          </a:p>
          <a:p>
            <a:endParaRPr lang="en-US" dirty="0" smtClean="0"/>
          </a:p>
          <a:p>
            <a:r>
              <a:rPr lang="en-US" dirty="0" smtClean="0"/>
              <a:t>Jerry Hatfield, ISU/ARS:  </a:t>
            </a:r>
            <a:r>
              <a:rPr lang="en-US" dirty="0"/>
              <a:t>C</a:t>
            </a:r>
            <a:r>
              <a:rPr lang="en-US" dirty="0" smtClean="0"/>
              <a:t>o-Leader, </a:t>
            </a:r>
            <a:r>
              <a:rPr lang="en-US" dirty="0"/>
              <a:t>Agriculture </a:t>
            </a:r>
            <a:r>
              <a:rPr lang="en-US" dirty="0" smtClean="0"/>
              <a:t>Sector Report and  </a:t>
            </a:r>
            <a:r>
              <a:rPr lang="en-US" dirty="0"/>
              <a:t>C</a:t>
            </a:r>
            <a:r>
              <a:rPr lang="en-US" dirty="0" smtClean="0"/>
              <a:t>o-Leader </a:t>
            </a:r>
            <a:r>
              <a:rPr lang="en-US" dirty="0"/>
              <a:t>of the Midwest </a:t>
            </a:r>
            <a:r>
              <a:rPr lang="en-US" dirty="0" smtClean="0"/>
              <a:t>Regional Report of the 2013 National Climate Assessment </a:t>
            </a:r>
            <a:r>
              <a:rPr lang="en-US" smtClean="0"/>
              <a:t>(NCA) Report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Gene Takle, ISU:  Convening Lead Author, </a:t>
            </a:r>
            <a:r>
              <a:rPr lang="en-US" dirty="0" smtClean="0"/>
              <a:t>Agriculture </a:t>
            </a:r>
            <a:r>
              <a:rPr lang="en-US" dirty="0"/>
              <a:t>Chapter, 2013 National Climate Assessment (NCA)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234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12" charset="0"/>
              </a:rPr>
              <a:t>For More Information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286000"/>
            <a:ext cx="5867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Contact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me directly: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  <a:hlinkClick r:id="rId3"/>
              </a:rPr>
              <a:t>gstakle@iastate.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3"/>
              </a:rPr>
              <a:t>edu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Current research on regional climate and climate change is being conducted at Iowa State 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University </a:t>
            </a: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under the Regional Climate Modeling Laboratory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 		</a:t>
            </a:r>
            <a:r>
              <a:rPr lang="en-US" sz="2000" dirty="0">
                <a:solidFill>
                  <a:srgbClr val="708F24"/>
                </a:solidFill>
                <a:hlinkClick r:id="rId4"/>
              </a:rPr>
              <a:t>http://rcmlab.agron.iastate.edu</a:t>
            </a:r>
            <a:r>
              <a:rPr lang="en-US" sz="2000" dirty="0" smtClean="0">
                <a:solidFill>
                  <a:srgbClr val="708F24"/>
                </a:solidFill>
                <a:hlinkClick r:id="rId4"/>
              </a:rPr>
              <a:t>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North American Regional Climate Change Assessment Program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>
                <a:solidFill>
                  <a:srgbClr val="708F24"/>
                </a:solidFill>
                <a:hlinkClick r:id="rId5"/>
              </a:rPr>
              <a:t>http://www.narccap.ucar.edu</a:t>
            </a:r>
            <a:r>
              <a:rPr lang="en-US" sz="2000" dirty="0" smtClean="0">
                <a:solidFill>
                  <a:srgbClr val="708F24"/>
                </a:solidFill>
                <a:hlinkClick r:id="rId5"/>
              </a:rPr>
              <a:t>/</a:t>
            </a:r>
            <a:endParaRPr lang="en-US" sz="2000" dirty="0" smtClean="0">
              <a:solidFill>
                <a:srgbClr val="708F24"/>
              </a:solidFill>
            </a:endParaRPr>
          </a:p>
          <a:p>
            <a:pPr>
              <a:lnSpc>
                <a:spcPct val="90000"/>
              </a:lnSpc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Climate Science Program website: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</a:rPr>
              <a:t>			</a:t>
            </a:r>
            <a:r>
              <a:rPr lang="en-US" sz="2000" dirty="0" smtClean="0">
                <a:solidFill>
                  <a:srgbClr val="708F24"/>
                </a:solidFill>
                <a:latin typeface="Arial" pitchFamily="-112" charset="0"/>
                <a:hlinkClick r:id="rId6"/>
              </a:rPr>
              <a:t>http://climate.engineering.iastate.edu/</a:t>
            </a:r>
            <a:endParaRPr lang="en-US" sz="2000" dirty="0" smtClean="0">
              <a:solidFill>
                <a:srgbClr val="708F24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 smtClean="0">
              <a:latin typeface="Arial" pitchFamily="-112" charset="0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1600" dirty="0">
              <a:latin typeface="Arial" pitchFamily="-112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6400800"/>
            <a:ext cx="5105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708F24"/>
                </a:solidFill>
              </a:rPr>
              <a:t>Or just Google </a:t>
            </a:r>
            <a:r>
              <a:rPr lang="en-US" sz="1800" dirty="0">
                <a:solidFill>
                  <a:srgbClr val="708F24"/>
                </a:solidFill>
                <a:latin typeface="Engravers MT" pitchFamily="29" charset="0"/>
              </a:rPr>
              <a:t>Eugene Takle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0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36071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sz="1800" dirty="0" smtClean="0">
                <a:solidFill>
                  <a:srgbClr val="FF0000"/>
                </a:solidFill>
              </a:rPr>
              <a:t>.8”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1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15189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1513</Words>
  <Application>Microsoft Macintosh PowerPoint</Application>
  <PresentationFormat>On-screen Show (4:3)</PresentationFormat>
  <Paragraphs>276</Paragraphs>
  <Slides>43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Discussing Climate Change with a Skeptical Iowa Public</vt:lpstr>
      <vt:lpstr>How Has Farming Changed? 1950-1970                       1990-2010</vt:lpstr>
      <vt:lpstr>How Has Community Planning Changed? 1950-1970                       1990-2010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Challenges to Adaptation in the US Midwest (near term):</vt:lpstr>
      <vt:lpstr>Future Challenges to Adaptation in the US Midwest (long-term, occasional short-term):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107</cp:revision>
  <dcterms:created xsi:type="dcterms:W3CDTF">2011-01-24T17:18:08Z</dcterms:created>
  <dcterms:modified xsi:type="dcterms:W3CDTF">2011-10-02T18:33:06Z</dcterms:modified>
</cp:coreProperties>
</file>